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575" r:id="rId3"/>
    <p:sldId id="576" r:id="rId4"/>
    <p:sldId id="557" r:id="rId5"/>
    <p:sldId id="584" r:id="rId6"/>
    <p:sldId id="538" r:id="rId7"/>
    <p:sldId id="592" r:id="rId8"/>
    <p:sldId id="593" r:id="rId9"/>
    <p:sldId id="596" r:id="rId10"/>
    <p:sldId id="597" r:id="rId11"/>
    <p:sldId id="590" r:id="rId12"/>
    <p:sldId id="591" r:id="rId13"/>
    <p:sldId id="585" r:id="rId14"/>
    <p:sldId id="594" r:id="rId15"/>
    <p:sldId id="578" r:id="rId16"/>
    <p:sldId id="579" r:id="rId17"/>
    <p:sldId id="558" r:id="rId18"/>
    <p:sldId id="583" r:id="rId19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lun Zhang" initials="JZ" lastIdx="2" clrIdx="0">
    <p:extLst>
      <p:ext uri="{19B8F6BF-5375-455C-9EA6-DF929625EA0E}">
        <p15:presenceInfo xmlns:p15="http://schemas.microsoft.com/office/powerpoint/2012/main" userId="Jinlun Z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6857" autoAdjust="0"/>
  </p:normalViewPr>
  <p:slideViewPr>
    <p:cSldViewPr>
      <p:cViewPr varScale="1">
        <p:scale>
          <a:sx n="48" d="100"/>
          <a:sy n="48" d="100"/>
        </p:scale>
        <p:origin x="10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61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728B1-98F6-4647-9D8D-C84B23054C1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8E79-644D-4EDC-8206-E9590284C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9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29282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6" rIns="93151" bIns="46576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014" y="0"/>
            <a:ext cx="4029282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6" rIns="93151" bIns="4657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482" y="3330419"/>
            <a:ext cx="7435436" cy="315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6" rIns="93151" bIns="46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641"/>
            <a:ext cx="4029282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6" rIns="93151" bIns="46576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6" rIns="93151" bIns="4657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fld id="{BF5CCCE3-DC3B-4537-B5DA-FFAE4B7B4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9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2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6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11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21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12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7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13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02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14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47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16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4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17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45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18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21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3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5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4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4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5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7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6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9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7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8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9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7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265014" y="6659641"/>
            <a:ext cx="4029282" cy="3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1" tIns="46576" rIns="93151" bIns="46576" anchor="b"/>
          <a:lstStyle>
            <a:lvl1pPr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6A1B7E-AA40-45F4-8691-AF41D4321340}" type="slidenum">
              <a:rPr lang="en-US" altLang="en-US" sz="1200" b="0"/>
              <a:pPr algn="r" eaLnBrk="1" hangingPunct="1"/>
              <a:t>10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2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8993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C2288-992C-488F-9FCB-B9D59AD64D1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2677" y="5766659"/>
            <a:ext cx="4059446" cy="100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7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37625-C256-4CE4-B4AB-41F5538E4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35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4711E-D3F2-4C76-A15A-ADA45A5FF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3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_No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7358"/>
            <a:ext cx="6858000" cy="1622605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143000" y="3595711"/>
            <a:ext cx="3012340" cy="42224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latin typeface="Franklin Gothic Book" panose="020B0503020102020204" pitchFamily="34" charset="0"/>
              </a:rPr>
              <a:t>A presentation by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41789" y="3999703"/>
            <a:ext cx="3160337" cy="15716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Etc.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2" y="6343651"/>
            <a:ext cx="2014238" cy="4278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0" y="6343650"/>
            <a:ext cx="432465" cy="4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93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F020D-21A9-4AC3-A4C3-F5B3C2E07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35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11684-E9ED-4800-BF9B-B28A963A8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95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DAD9D-2889-49DD-9909-26D56C136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73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A71CE-35A9-426C-9FC7-D1E507BECD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08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60D2A-24D6-4DD6-B6AE-97B128117D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0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A816-B4AB-411C-A652-026B0A54076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4554" y="5856693"/>
            <a:ext cx="4059446" cy="100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AE6EC-8C51-4442-A999-34013EFF1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13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56697-028C-4CB9-B710-236482751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25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A2D55B5-4199-4C9F-B068-0630A69E88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hyperlink" Target="mailto:zhang@apl.Washington.edu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thredds.aoos.org/thredds/catalog.html?dataset=HIOMAS_2KM_FORECAST" TargetMode="External"/><Relationship Id="rId5" Type="http://schemas.openxmlformats.org/officeDocument/2006/relationships/hyperlink" Target="http://thredds.aoos.org/thredds/catalog.html?dataset=HIOMAS_2KM_HINDCAST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High-resolution Ice and Ocean Modeling and Assimilation System (HIOMAS)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789" y="3999703"/>
            <a:ext cx="3887411" cy="1867697"/>
          </a:xfrm>
        </p:spPr>
        <p:txBody>
          <a:bodyPr>
            <a:normAutofit/>
          </a:bodyPr>
          <a:lstStyle/>
          <a:p>
            <a:r>
              <a:rPr lang="en-US" sz="2200" b="1" dirty="0"/>
              <a:t>Jinlun Zhang</a:t>
            </a:r>
          </a:p>
          <a:p>
            <a:endParaRPr lang="en-US" sz="2200" dirty="0"/>
          </a:p>
          <a:p>
            <a:r>
              <a:rPr lang="en-US" sz="2200" dirty="0"/>
              <a:t>Polar Science Center</a:t>
            </a:r>
          </a:p>
          <a:p>
            <a:r>
              <a:rPr lang="en-US" sz="2200" dirty="0"/>
              <a:t>Applied Physics Lab</a:t>
            </a:r>
          </a:p>
          <a:p>
            <a:r>
              <a:rPr lang="en-US" sz="2200" dirty="0"/>
              <a:t>University of Washington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F9DB8E-36CC-4A59-8C47-2674AE6CF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5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2"/>
    </mc:Choice>
    <mc:Fallback>
      <p:transition spd="slow" advTm="2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74637"/>
            <a:ext cx="8382000" cy="7921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accent2"/>
                </a:solidFill>
              </a:rPr>
              <a:t>Slide10: Sea ice thickness </a:t>
            </a:r>
            <a:r>
              <a:rPr lang="en-US" altLang="en-US" sz="2800" b="1">
                <a:solidFill>
                  <a:schemeClr val="accent2"/>
                </a:solidFill>
              </a:rPr>
              <a:t>comparison between </a:t>
            </a:r>
            <a:r>
              <a:rPr lang="en-US" altLang="en-US" sz="2800" b="1" dirty="0">
                <a:solidFill>
                  <a:schemeClr val="accent2"/>
                </a:solidFill>
              </a:rPr>
              <a:t>HIOMAS and CryoSat2 on or around 10/22/2018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562992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HIOMAS on 10/22/2018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066717-254A-4F56-90EE-5E882DB07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7" y="1159653"/>
            <a:ext cx="3956445" cy="4357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C2BA24-F1FB-4F38-AB75-8D538275998E}"/>
              </a:ext>
            </a:extLst>
          </p:cNvPr>
          <p:cNvSpPr txBox="1"/>
          <p:nvPr/>
        </p:nvSpPr>
        <p:spPr>
          <a:xfrm>
            <a:off x="5461609" y="4735822"/>
            <a:ext cx="2506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CryoSat2</a:t>
            </a:r>
          </a:p>
          <a:p>
            <a:r>
              <a:rPr lang="en-US" dirty="0"/>
              <a:t>(25 km resolution)</a:t>
            </a:r>
          </a:p>
          <a:p>
            <a:r>
              <a:rPr lang="en-US" dirty="0"/>
              <a:t>over 10/9-11/5/2018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700DF-00E8-4C81-941F-1CB5B4198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9955" y="1690943"/>
            <a:ext cx="2869237" cy="31507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AD6B8C-9E1B-464C-BFB8-8928798EE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68"/>
    </mc:Choice>
    <mc:Fallback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08944" y="131193"/>
            <a:ext cx="569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Slide11: HIOMAS sea ice velocity (June 2018)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1" y="5739407"/>
            <a:ext cx="545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every 400 velocity vectors is plotted</a:t>
            </a:r>
          </a:p>
        </p:txBody>
      </p:sp>
      <p:pic>
        <p:nvPicPr>
          <p:cNvPr id="3" name="Picture 2" descr="A close up of an animal&#10;&#10;Description automatically generated">
            <a:extLst>
              <a:ext uri="{FF2B5EF4-FFF2-40B4-BE49-F238E27FC236}">
                <a16:creationId xmlns:a16="http://schemas.microsoft.com/office/drawing/2014/main" id="{C21F80C6-8736-4495-BA99-8A462748B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52" y="557807"/>
            <a:ext cx="5526580" cy="5181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61A582-2736-40CB-8647-4C4D52DD4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8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3"/>
    </mc:Choice>
    <mc:Fallback>
      <p:transition spd="slow" advTm="2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9497" y="175641"/>
            <a:ext cx="85533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333399"/>
                </a:solidFill>
              </a:rPr>
              <a:t>Slide12: HIOMAS sea ice velocity compared with </a:t>
            </a:r>
          </a:p>
          <a:p>
            <a:pPr eaLnBrk="1" hangingPunct="1"/>
            <a:r>
              <a:rPr lang="en-US" altLang="en-US" sz="2800" dirty="0">
                <a:solidFill>
                  <a:srgbClr val="333399"/>
                </a:solidFill>
              </a:rPr>
              <a:t>IABP* buoy drift velocity data over 2014-2015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143000"/>
            <a:ext cx="845776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cs typeface="Arial" panose="020B0604020202020204" pitchFamily="34" charset="0"/>
              </a:rPr>
              <a:t>=&gt;</a:t>
            </a:r>
            <a:r>
              <a:rPr lang="en-US" sz="2600" b="1" dirty="0">
                <a:cs typeface="Arial" panose="020B0604020202020204" pitchFamily="34" charset="0"/>
              </a:rPr>
              <a:t>Buoy drift velocity data points: 21968</a:t>
            </a:r>
          </a:p>
          <a:p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b="1" dirty="0">
                <a:cs typeface="Arial" panose="020B0604020202020204" pitchFamily="34" charset="0"/>
              </a:rPr>
              <a:t>=&gt;Buoy drift velocity mean: 0.095 m/s</a:t>
            </a:r>
          </a:p>
          <a:p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b="1" dirty="0">
                <a:cs typeface="Arial" panose="020B0604020202020204" pitchFamily="34" charset="0"/>
              </a:rPr>
              <a:t>=&gt;Model ice velocity mean:  0.080 m/s</a:t>
            </a:r>
          </a:p>
          <a:p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b="1" dirty="0">
                <a:cs typeface="Arial" panose="020B0604020202020204" pitchFamily="34" charset="0"/>
              </a:rPr>
              <a:t>=&gt;Model mean bias:             -0.015 m/s or -16%</a:t>
            </a:r>
          </a:p>
          <a:p>
            <a:endParaRPr lang="en-US" sz="2600" dirty="0">
              <a:solidFill>
                <a:srgbClr val="333399"/>
              </a:solidFill>
              <a:cs typeface="Arial" panose="020B0604020202020204" pitchFamily="34" charset="0"/>
            </a:endParaRPr>
          </a:p>
          <a:p>
            <a:r>
              <a:rPr lang="en-US" sz="2600" dirty="0">
                <a:cs typeface="Arial" panose="020B0604020202020204" pitchFamily="34" charset="0"/>
              </a:rPr>
              <a:t>=&gt;On average HIOMAS ice speed is lower than buoy</a:t>
            </a:r>
          </a:p>
          <a:p>
            <a:r>
              <a:rPr lang="en-US" sz="2600" dirty="0">
                <a:cs typeface="Arial" panose="020B0604020202020204" pitchFamily="34" charset="0"/>
              </a:rPr>
              <a:t>speed, but higher than satellite derived ice speed </a:t>
            </a:r>
          </a:p>
          <a:p>
            <a:endParaRPr lang="en-US" sz="2600" dirty="0">
              <a:solidFill>
                <a:srgbClr val="333399"/>
              </a:solidFill>
              <a:cs typeface="Arial" panose="020B0604020202020204" pitchFamily="34" charset="0"/>
            </a:endParaRPr>
          </a:p>
          <a:p>
            <a:r>
              <a:rPr lang="en-US" sz="2600" b="1" i="1" dirty="0">
                <a:solidFill>
                  <a:srgbClr val="333399"/>
                </a:solidFill>
                <a:cs typeface="Arial" panose="020B0604020202020204" pitchFamily="34" charset="0"/>
              </a:rPr>
              <a:t>*IABP: International Arctic Buoy Program</a:t>
            </a:r>
            <a:r>
              <a:rPr lang="en-US" sz="2600" b="1" dirty="0">
                <a:solidFill>
                  <a:srgbClr val="333399"/>
                </a:solidFill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BDF2FD-82D2-43A4-8C7E-96166C5C9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1"/>
    </mc:Choice>
    <mc:Fallback>
      <p:transition spd="slow" advTm="6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82000" cy="7921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accent2"/>
                </a:solidFill>
              </a:rPr>
              <a:t>Slide13: Rough HIOMAS vs. SAR comparison of ice deformation on or around May 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681" y="4419600"/>
            <a:ext cx="42708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 derived sea ice deformation </a:t>
            </a:r>
          </a:p>
          <a:p>
            <a:r>
              <a:rPr lang="en-US" dirty="0"/>
              <a:t>during 5/17-23/2007</a:t>
            </a:r>
          </a:p>
          <a:p>
            <a:endParaRPr lang="en-US" dirty="0"/>
          </a:p>
          <a:p>
            <a:r>
              <a:rPr lang="en-US" dirty="0"/>
              <a:t>(SAR = Synthetic Aperture Radar)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419599" y="838200"/>
            <a:ext cx="3886201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DA45B5-8841-47E0-B10D-62B22E46D0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62183" r="54978" b="3339"/>
          <a:stretch/>
        </p:blipFill>
        <p:spPr>
          <a:xfrm>
            <a:off x="1524000" y="1437104"/>
            <a:ext cx="3127849" cy="2836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0E71C9-517D-4968-ADD2-9729A401F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05" y="1066283"/>
            <a:ext cx="3857601" cy="4146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C428B-37A5-4156-8D7B-8FEA3AF90834}"/>
              </a:ext>
            </a:extLst>
          </p:cNvPr>
          <p:cNvSpPr txBox="1"/>
          <p:nvPr/>
        </p:nvSpPr>
        <p:spPr>
          <a:xfrm>
            <a:off x="4892559" y="5212927"/>
            <a:ext cx="3757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HIOMAS sea ice deformation </a:t>
            </a:r>
          </a:p>
          <a:p>
            <a:r>
              <a:rPr lang="en-US" dirty="0"/>
              <a:t>on 5/15/2017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0D5F9B-84B7-4D3C-900B-3238071C6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5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75"/>
    </mc:Choice>
    <mc:Fallback>
      <p:transition spd="slow" advTm="6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91600" cy="7921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accent2"/>
                </a:solidFill>
              </a:rPr>
              <a:t>Slide14: Major leads and cracks showing up in HIOMAS ice thickness field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419599" y="838200"/>
            <a:ext cx="3886201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9546ED7-17D3-48A3-8960-399B649F6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34785"/>
            <a:ext cx="4932681" cy="52850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87AFA4-5C9F-45E7-838B-ED685C815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0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2"/>
    </mc:Choice>
    <mc:Fallback>
      <p:transition spd="slow" advTm="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" y="1106507"/>
            <a:ext cx="7696199" cy="4692626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7153" y="381000"/>
            <a:ext cx="7846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accent2"/>
                </a:solidFill>
              </a:rPr>
              <a:t>Slide15: Fraction of ridged thick ice (&gt; 4 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904933"/>
            <a:ext cx="853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High fraction of thick ice </a:t>
            </a:r>
            <a:r>
              <a:rPr lang="en-US" i="1" dirty="0">
                <a:solidFill>
                  <a:srgbClr val="000000"/>
                </a:solidFill>
                <a:sym typeface="Wingdings"/>
              </a:rPr>
              <a:t> reduced navigability even for icebreakers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B9069-D439-42C8-90AC-EBA3CB9C5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49"/>
    </mc:Choice>
    <mc:Fallback>
      <p:transition spd="slow" advTm="5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3400" y="275273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accent2"/>
                </a:solidFill>
              </a:rPr>
              <a:t>Slide16: Internal ice stress on day 18, 2016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1676400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i="1" dirty="0">
                <a:solidFill>
                  <a:srgbClr val="000000"/>
                </a:solidFill>
              </a:rPr>
              <a:t>Model-derived field indicates level of stress within ice pack</a:t>
            </a:r>
          </a:p>
          <a:p>
            <a:endParaRPr lang="en-US" i="1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Red areas indicate</a:t>
            </a:r>
          </a:p>
          <a:p>
            <a:r>
              <a:rPr lang="en-US" i="1" dirty="0">
                <a:solidFill>
                  <a:srgbClr val="000000"/>
                </a:solidFill>
              </a:rPr>
              <a:t>high pressure</a:t>
            </a:r>
          </a:p>
          <a:p>
            <a:r>
              <a:rPr lang="en-US" i="1" dirty="0">
                <a:solidFill>
                  <a:srgbClr val="000000"/>
                </a:solidFill>
                <a:sym typeface="Wingdings"/>
              </a:rPr>
              <a:t> reduced navigability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4107"/>
            <a:ext cx="4753961" cy="5105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3D5E32-6CCB-4AC2-806A-A0756C097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7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22"/>
    </mc:Choice>
    <mc:Fallback>
      <p:transition spd="slow" advTm="4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54759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</a:rPr>
              <a:t>Slide17: Summary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619" y="1219200"/>
            <a:ext cx="8922762" cy="45720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200" b="1" dirty="0"/>
              <a:t>HIOMAS is developed based on PIOMAS but with much higher resolution (2 km).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200" b="1" dirty="0"/>
              <a:t>HIOMAS assimilates satellite sea ice concentration.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200" b="1" dirty="0"/>
              <a:t>HIOMAS is able to realistically simulate Arctic sea ice thickness and drift in reasonable agreement with some of the observational data.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200" b="1" dirty="0"/>
              <a:t>HIOMAS is able to capture some main features of upper ocean circulation.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200" b="1" dirty="0"/>
              <a:t>HIOMAS hindcast/forecast data are generated by Axiom now.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200" b="1" dirty="0"/>
              <a:t>One week of hindcast data and one month of forecast data are provided by Axiom bi-weekly.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436A9F-1288-4C49-A364-5D80E89F5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25"/>
    </mc:Choice>
    <mc:Fallback>
      <p:transition spd="slow" advTm="6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828800"/>
            <a:ext cx="6400800" cy="2286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</a:rPr>
              <a:t>Thank you!</a:t>
            </a:r>
            <a:br>
              <a:rPr lang="en-US" altLang="en-US" sz="3600" b="1" dirty="0">
                <a:solidFill>
                  <a:schemeClr val="accent2"/>
                </a:solidFill>
              </a:rPr>
            </a:br>
            <a:br>
              <a:rPr lang="en-US" altLang="en-US" sz="3600" b="1" dirty="0">
                <a:solidFill>
                  <a:schemeClr val="accent2"/>
                </a:solidFill>
              </a:rPr>
            </a:br>
            <a:r>
              <a:rPr lang="en-US" altLang="en-US" sz="3600" b="1" dirty="0">
                <a:solidFill>
                  <a:schemeClr val="accent2"/>
                </a:solidFill>
                <a:hlinkClick r:id="rId5"/>
              </a:rPr>
              <a:t>zhang@apl.Washington.edu</a:t>
            </a:r>
            <a:br>
              <a:rPr lang="en-US" altLang="en-US" sz="3600" b="1" dirty="0">
                <a:solidFill>
                  <a:schemeClr val="accent2"/>
                </a:solidFill>
              </a:rPr>
            </a:br>
            <a:endParaRPr lang="en-US" altLang="en-US" sz="3600" b="1" dirty="0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96F61A-B996-43AD-852B-E200F5CBB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8"/>
    </mc:Choice>
    <mc:Fallback>
      <p:transition spd="slow" advTm="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458200" cy="7921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accent2"/>
                </a:solidFill>
              </a:rPr>
              <a:t>Slide2: Objectives of the ADAC HIOMAS Project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219200"/>
            <a:ext cx="87630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Support USCG Arctic operators and planners by developing a 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igh-resolution 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I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ce-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cean 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odeling and 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ssimilation 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S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ystem (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HIOMAS</a:t>
            </a: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) to predict Arctic sea ice thickness, motion, and edge location, ocean currents, and other useful parameters.</a:t>
            </a:r>
            <a:endParaRPr lang="en-US" altLang="en-US" sz="2000" b="1" dirty="0">
              <a:solidFill>
                <a:schemeClr val="accent2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Help USCG to conduct search and rescue missions more safely and reliably; enhance USCG’s ability to prepare for and respond to disasters such oil spills</a:t>
            </a:r>
            <a:r>
              <a:rPr lang="en-US" altLang="en-US" sz="2000" b="1" dirty="0">
                <a:solidFill>
                  <a:schemeClr val="accent2"/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accent2"/>
                </a:solidFill>
                <a:cs typeface="Times New Roman" pitchFamily="18" charset="0"/>
              </a:rPr>
              <a:t>Support other Arctic stakeholders in planning and management of economic activities</a:t>
            </a:r>
            <a:r>
              <a:rPr lang="en-US" altLang="en-US" sz="2000" b="1" dirty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accent2"/>
                </a:solidFill>
              </a:rPr>
              <a:t>Support other modeling efforts such as oil spill and storm surge modeling that may use high-resolution output as forcing.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3A2428-4E88-4D1D-8D09-20432711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9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86"/>
    </mc:Choice>
    <mc:Fallback>
      <p:transition spd="slow" advTm="6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9700" y="0"/>
            <a:ext cx="6324600" cy="715963"/>
          </a:xfrm>
        </p:spPr>
        <p:txBody>
          <a:bodyPr/>
          <a:lstStyle/>
          <a:p>
            <a:pPr marL="1463040" indent="-1463040" algn="l" eaLnBrk="1" hangingPunct="1"/>
            <a:r>
              <a:rPr lang="en-US" altLang="en-US" sz="2400" b="1" dirty="0">
                <a:solidFill>
                  <a:schemeClr val="accent2"/>
                </a:solidFill>
              </a:rPr>
              <a:t>Slide3: Key Model Features of HIOMAS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609600"/>
            <a:ext cx="8686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Developed based on the Pan-Arctic Ice-Ocean Modeling and Assimilation System (PIOMAS), but with much higher resolution.</a:t>
            </a:r>
            <a:endParaRPr lang="en-US" altLang="en-US" sz="2000" b="1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000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kern="0" dirty="0">
                <a:solidFill>
                  <a:schemeClr val="accent2"/>
                </a:solidFill>
              </a:rPr>
              <a:t>Parallel Ocean Program (POP, </a:t>
            </a:r>
            <a:r>
              <a:rPr lang="en-US" altLang="en-US" sz="2000" b="1" i="1" kern="0" dirty="0" err="1">
                <a:solidFill>
                  <a:schemeClr val="accent2"/>
                </a:solidFill>
              </a:rPr>
              <a:t>Dukowicz</a:t>
            </a:r>
            <a:r>
              <a:rPr lang="en-US" altLang="en-US" sz="2000" b="1" i="1" kern="0" dirty="0">
                <a:solidFill>
                  <a:schemeClr val="accent2"/>
                </a:solidFill>
              </a:rPr>
              <a:t>/Smith </a:t>
            </a:r>
            <a:r>
              <a:rPr lang="en-US" altLang="en-US" sz="2000" b="1" kern="0" dirty="0">
                <a:solidFill>
                  <a:schemeClr val="accent2"/>
                </a:solidFill>
              </a:rPr>
              <a:t>1994).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kern="0" dirty="0">
                <a:solidFill>
                  <a:schemeClr val="accent2"/>
                </a:solidFill>
              </a:rPr>
              <a:t>8-category </a:t>
            </a:r>
            <a:r>
              <a:rPr lang="en-US" altLang="en-US" sz="2000" b="1" kern="0" dirty="0" err="1">
                <a:solidFill>
                  <a:schemeClr val="accent2"/>
                </a:solidFill>
              </a:rPr>
              <a:t>subgrid</a:t>
            </a:r>
            <a:r>
              <a:rPr lang="en-US" altLang="en-US" sz="2000" b="1" kern="0" dirty="0">
                <a:solidFill>
                  <a:schemeClr val="accent2"/>
                </a:solidFill>
              </a:rPr>
              <a:t>-scale thickness &amp; enthalpy distribution (TED) sea ice model covering ice thickness </a:t>
            </a:r>
            <a:r>
              <a:rPr lang="en-US" altLang="en-US" sz="2000" kern="0" dirty="0">
                <a:solidFill>
                  <a:schemeClr val="accent2"/>
                </a:solidFill>
              </a:rPr>
              <a:t>u</a:t>
            </a:r>
            <a:r>
              <a:rPr lang="en-US" altLang="en-US" sz="2000" b="1" kern="0" dirty="0">
                <a:solidFill>
                  <a:schemeClr val="accent2"/>
                </a:solidFill>
              </a:rPr>
              <a:t>p to 28 m; 8-category </a:t>
            </a:r>
            <a:r>
              <a:rPr lang="en-US" altLang="en-US" sz="2000" b="1" kern="0" dirty="0" err="1">
                <a:solidFill>
                  <a:schemeClr val="accent2"/>
                </a:solidFill>
              </a:rPr>
              <a:t>subgrid</a:t>
            </a:r>
            <a:r>
              <a:rPr lang="en-US" altLang="en-US" sz="2000" b="1" kern="0" dirty="0">
                <a:solidFill>
                  <a:schemeClr val="accent2"/>
                </a:solidFill>
              </a:rPr>
              <a:t>-scale snow depth distribution (</a:t>
            </a:r>
            <a:r>
              <a:rPr lang="en-US" altLang="en-US" sz="2000" b="1" i="1" kern="0" dirty="0">
                <a:solidFill>
                  <a:schemeClr val="accent2"/>
                </a:solidFill>
              </a:rPr>
              <a:t>Zhang/Rothrock </a:t>
            </a:r>
            <a:r>
              <a:rPr lang="en-US" altLang="en-US" sz="2000" b="1" kern="0" dirty="0">
                <a:solidFill>
                  <a:schemeClr val="accent2"/>
                </a:solidFill>
              </a:rPr>
              <a:t>2003).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kern="0" dirty="0">
                <a:solidFill>
                  <a:schemeClr val="accent2"/>
                </a:solidFill>
              </a:rPr>
              <a:t>Teardrop viscous-plastic sea ice rheology allowing biaxial tensile stress useful for both drift and fast ice (Zhang/Rothrock, 2005).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kern="0" dirty="0">
                <a:solidFill>
                  <a:schemeClr val="accent2"/>
                </a:solidFill>
              </a:rPr>
              <a:t>Sea ice dynamics model for efficient, stable, high-resolution solution of ice motion, deformation &amp; ridging (</a:t>
            </a:r>
            <a:r>
              <a:rPr lang="en-US" altLang="en-US" sz="2000" b="1" i="1" kern="0" dirty="0">
                <a:solidFill>
                  <a:schemeClr val="accent2"/>
                </a:solidFill>
              </a:rPr>
              <a:t>Zhang/Hibler </a:t>
            </a:r>
            <a:r>
              <a:rPr lang="en-US" altLang="en-US" sz="2000" b="1" kern="0" dirty="0">
                <a:solidFill>
                  <a:schemeClr val="accent2"/>
                </a:solidFill>
              </a:rPr>
              <a:t>1997).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b="1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kern="0" dirty="0">
                <a:solidFill>
                  <a:schemeClr val="accent2"/>
                </a:solidFill>
              </a:rPr>
              <a:t>Assimilates daily satellite sea ice concentration in hindcasts</a:t>
            </a:r>
            <a:r>
              <a:rPr lang="en-US" altLang="en-US" sz="2000" kern="0" dirty="0">
                <a:solidFill>
                  <a:schemeClr val="accent2"/>
                </a:solidFill>
              </a:rPr>
              <a:t>.</a:t>
            </a:r>
            <a:endParaRPr lang="en-US" altLang="en-US" sz="2000" b="1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000" kern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kern="0" dirty="0">
                <a:solidFill>
                  <a:schemeClr val="accent2"/>
                </a:solidFill>
              </a:rPr>
              <a:t>Uniform 2 km resolution for the whole Arctic Ocean with 40 ocean levels.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D0D0CE-4D09-458C-A7B9-DCAA5A640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51"/>
    </mc:Choice>
    <mc:Fallback>
      <p:transition spd="slow" advTm="8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28057"/>
            <a:ext cx="8572500" cy="792163"/>
          </a:xfrm>
        </p:spPr>
        <p:txBody>
          <a:bodyPr/>
          <a:lstStyle/>
          <a:p>
            <a:pPr marL="1463040" indent="-1463040" algn="l" eaLnBrk="1" hangingPunct="1"/>
            <a:r>
              <a:rPr lang="en-US" altLang="en-US" sz="2400" b="1" dirty="0">
                <a:solidFill>
                  <a:schemeClr val="accent2"/>
                </a:solidFill>
              </a:rPr>
              <a:t>Slide4: HIOMAS Sea Ice-Ocean Hindcast/Forecast System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3925" y="1011576"/>
            <a:ext cx="8763000" cy="5084424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Forecasts are initialized with hindcasts that assimilate satellite sea ice concentration to obtain “best” possible initial conditions.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Hindcasts are driven by NCEP/NCAR reanalysis that assimilates a variety of satellite and in situ observations.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Forecasts are driven by atmospheric forecast forcing from the NCEP Climate Forecast System (CFS). Forecast range is up to 3 months; focus on 1 month.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HIOMAS has been transitioned to Axiom Data Sciences, a NOAA affiliate.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Biweekly HIOMAS hindcast and forecast are now conducted at Axiom; one week of hindcast data and one month of forecast data are provided by Axiom.</a:t>
            </a:r>
            <a:endParaRPr lang="en-US" altLang="en-US" sz="2000" b="1" dirty="0"/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en-US" sz="2000" b="1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893858-8790-4A35-8C51-998C933B3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55"/>
    </mc:Choice>
    <mc:Fallback>
      <p:transition spd="slow" advTm="6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505700" cy="792163"/>
          </a:xfrm>
        </p:spPr>
        <p:txBody>
          <a:bodyPr/>
          <a:lstStyle/>
          <a:p>
            <a:pPr marL="1463040" indent="-1463040" algn="l" eaLnBrk="1" hangingPunct="1"/>
            <a:r>
              <a:rPr lang="en-US" altLang="en-US" sz="2400" b="1" dirty="0">
                <a:solidFill>
                  <a:schemeClr val="accent2"/>
                </a:solidFill>
              </a:rPr>
              <a:t>Slide5: Typical HIOMAS Hindcast/Forecast Output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792163"/>
            <a:ext cx="8763000" cy="48006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2D sea ice thickness, concentration, and velocity.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2D sea ice internal stress, deformation, fraction of thin ice, fraction of ridged/thick ice, and major leads (maybe useful for Arctic operators and planners and for oil spill modeling).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2D sea ice melt and freezing.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2D snow depth.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3D ocean velocity, temperature, and salinity.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All at uniform 2 km horizontal resolution.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b="1" dirty="0">
                <a:hlinkClick r:id="rId5"/>
              </a:rPr>
              <a:t>http://thredds.aoos.org/thredds/catalog.html?dataset=HIOMAS_2KM_HINDCAST</a:t>
            </a:r>
            <a:endParaRPr lang="en-US" altLang="en-US" sz="2000" b="1" dirty="0">
              <a:solidFill>
                <a:schemeClr val="accent2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en-US" sz="2000" b="1" dirty="0">
                <a:hlinkClick r:id="rId6"/>
              </a:rPr>
              <a:t>http://thredds.aoos.org/thredds/catalog.html?dataset=HIOMAS_2KM_FORECAST</a:t>
            </a:r>
            <a:endParaRPr lang="en-US" altLang="en-US" sz="2000" b="1" dirty="0">
              <a:solidFill>
                <a:schemeClr val="accent2"/>
              </a:solidFill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endParaRPr lang="en-US" altLang="en-US" sz="2000" b="1" dirty="0"/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en-US" sz="2000" b="1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A4C1AD-835D-4381-B825-05383C94D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40"/>
    </mc:Choice>
    <mc:Fallback>
      <p:transition spd="slow" advTm="6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69575"/>
            <a:ext cx="9144000" cy="563563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kern="0" dirty="0">
                <a:solidFill>
                  <a:schemeClr val="accent2"/>
                </a:solidFill>
              </a:rPr>
              <a:t>Slide6: HIOMAS grid </a:t>
            </a:r>
            <a:r>
              <a:rPr lang="en-US" altLang="en-US" sz="2800" kern="0" dirty="0">
                <a:solidFill>
                  <a:schemeClr val="accent2"/>
                </a:solidFill>
              </a:rPr>
              <a:t>c</a:t>
            </a:r>
            <a:r>
              <a:rPr lang="en-US" altLang="en-US" sz="2800" b="1" kern="0" dirty="0">
                <a:solidFill>
                  <a:schemeClr val="accent2"/>
                </a:solidFill>
              </a:rPr>
              <a:t>onfiguration: uniform 2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1" y="2057400"/>
            <a:ext cx="2209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isobaths at:</a:t>
            </a:r>
          </a:p>
          <a:p>
            <a:pPr algn="ctr"/>
            <a:r>
              <a:rPr lang="en-US" dirty="0"/>
              <a:t>200m</a:t>
            </a:r>
          </a:p>
          <a:p>
            <a:pPr algn="ctr"/>
            <a:r>
              <a:rPr lang="en-US" dirty="0"/>
              <a:t>1000m</a:t>
            </a:r>
          </a:p>
          <a:p>
            <a:pPr algn="ctr"/>
            <a:r>
              <a:rPr lang="en-US" dirty="0"/>
              <a:t>2000 m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400800" y="2286000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44BBE41-8B48-4FD9-BE9A-1159EBEA5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5943600" cy="5068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64AFC-A8E9-421A-9231-408D53EF0D60}"/>
              </a:ext>
            </a:extLst>
          </p:cNvPr>
          <p:cNvSpPr txBox="1"/>
          <p:nvPr/>
        </p:nvSpPr>
        <p:spPr>
          <a:xfrm>
            <a:off x="6324600" y="3962055"/>
            <a:ext cx="2590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Black lines are used </a:t>
            </a:r>
          </a:p>
          <a:p>
            <a:r>
              <a:rPr lang="en-US" sz="1800" dirty="0"/>
              <a:t>to draw 2x2 km grid</a:t>
            </a:r>
          </a:p>
          <a:p>
            <a:r>
              <a:rPr lang="en-US" sz="1800" dirty="0"/>
              <a:t>cells, but the cells are</a:t>
            </a:r>
          </a:p>
          <a:p>
            <a:r>
              <a:rPr lang="en-US" sz="1800" dirty="0"/>
              <a:t>not visible because of high resolution.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92FEB2-502F-4101-9A14-DF7705151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57"/>
    </mc:Choice>
    <mc:Fallback>
      <p:transition spd="slow" advTm="5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2667" y="16827"/>
            <a:ext cx="89386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2"/>
                </a:solidFill>
              </a:rPr>
              <a:t>Slide7: HIOMAS ocean surface velocity (June 2018)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15240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Only 0.25% of velocity vectors are plotted for clarity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i.e. each vector in map represents 400 vectors in model grid</a:t>
            </a:r>
          </a:p>
        </p:txBody>
      </p:sp>
      <p:pic>
        <p:nvPicPr>
          <p:cNvPr id="10" name="Picture 9" descr="A close up of an animal&#10;&#10;Description automatically generated">
            <a:extLst>
              <a:ext uri="{FF2B5EF4-FFF2-40B4-BE49-F238E27FC236}">
                <a16:creationId xmlns:a16="http://schemas.microsoft.com/office/drawing/2014/main" id="{C3FCCBBE-469E-47F9-8F5C-FD40461096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0047"/>
            <a:ext cx="5932946" cy="5562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1C3D3D-B3D2-456B-9046-E0ACD893C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8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9"/>
    </mc:Choice>
    <mc:Fallback>
      <p:transition spd="slow" advTm="5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9497" y="175641"/>
            <a:ext cx="86934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333399"/>
                </a:solidFill>
              </a:rPr>
              <a:t>Slide8: HIOMAS sea ice thickness compared with </a:t>
            </a:r>
          </a:p>
          <a:p>
            <a:pPr eaLnBrk="1" hangingPunct="1"/>
            <a:r>
              <a:rPr lang="en-US" altLang="en-US" sz="2800" dirty="0">
                <a:solidFill>
                  <a:srgbClr val="333399"/>
                </a:solidFill>
              </a:rPr>
              <a:t>CryoSat2 ice thickness data over 2013-2017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280" y="1382286"/>
            <a:ext cx="807144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cs typeface="Arial" panose="020B0604020202020204" pitchFamily="34" charset="0"/>
              </a:rPr>
              <a:t>=&gt;</a:t>
            </a:r>
            <a:r>
              <a:rPr lang="en-US" sz="2600" b="1" dirty="0">
                <a:cs typeface="Arial" panose="020B0604020202020204" pitchFamily="34" charset="0"/>
              </a:rPr>
              <a:t>CryoSat2 sea ice thickness data points: 590400</a:t>
            </a:r>
          </a:p>
          <a:p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b="1" dirty="0">
                <a:cs typeface="Arial" panose="020B0604020202020204" pitchFamily="34" charset="0"/>
              </a:rPr>
              <a:t>=&gt;CryoSat2 ice thickness mean: 2.02 m</a:t>
            </a:r>
          </a:p>
          <a:p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b="1" dirty="0">
                <a:cs typeface="Arial" panose="020B0604020202020204" pitchFamily="34" charset="0"/>
              </a:rPr>
              <a:t>=&gt;Model ice thickness mean:       2.27 m</a:t>
            </a:r>
          </a:p>
          <a:p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b="1" dirty="0">
                <a:cs typeface="Arial" panose="020B0604020202020204" pitchFamily="34" charset="0"/>
              </a:rPr>
              <a:t>=&gt;Model mean bias:                      0.25 m or 12%</a:t>
            </a:r>
          </a:p>
          <a:p>
            <a:endParaRPr lang="en-US" sz="2600" dirty="0">
              <a:solidFill>
                <a:srgbClr val="333399"/>
              </a:solidFill>
              <a:cs typeface="Arial" panose="020B0604020202020204" pitchFamily="34" charset="0"/>
            </a:endParaRPr>
          </a:p>
          <a:p>
            <a:r>
              <a:rPr lang="en-US" sz="2600" dirty="0">
                <a:cs typeface="Arial" panose="020B0604020202020204" pitchFamily="34" charset="0"/>
              </a:rPr>
              <a:t>=&gt;Model-data correlation:             0.66</a:t>
            </a:r>
          </a:p>
          <a:p>
            <a:r>
              <a:rPr lang="en-US" sz="2600" dirty="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333399"/>
                </a:solidFill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87420B-06A4-4486-8027-7E2A9B540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50"/>
    </mc:Choice>
    <mc:Fallback>
      <p:transition spd="slow" advTm="5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74637"/>
            <a:ext cx="8382000" cy="7921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accent2"/>
                </a:solidFill>
              </a:rPr>
              <a:t>Slide9: Sea ice thickness comparison between HIOMAS and CryoSat2 on or around 4/30/2018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562992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HIOMAS on 4/30/2018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2BA24-F1FB-4F38-AB75-8D538275998E}"/>
              </a:ext>
            </a:extLst>
          </p:cNvPr>
          <p:cNvSpPr txBox="1"/>
          <p:nvPr/>
        </p:nvSpPr>
        <p:spPr>
          <a:xfrm>
            <a:off x="5461609" y="4735822"/>
            <a:ext cx="2520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CryoSat2</a:t>
            </a:r>
          </a:p>
          <a:p>
            <a:r>
              <a:rPr lang="en-US" dirty="0"/>
              <a:t>(25 km resolution)</a:t>
            </a:r>
          </a:p>
          <a:p>
            <a:r>
              <a:rPr lang="en-US" dirty="0"/>
              <a:t>over 4/24-5/21/2018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E5A5A-31B5-4BD6-AE42-E09B7220D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1" y="1269842"/>
            <a:ext cx="4081539" cy="429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2AE0B-DF88-49FB-8322-C5FECEB90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81134" y="1713290"/>
            <a:ext cx="2881191" cy="31638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0A0FB5-37C5-445B-AD27-5519BA78B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4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13"/>
    </mc:Choice>
    <mc:Fallback>
      <p:transition spd="slow" advTm="4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102795</TotalTime>
  <Words>1009</Words>
  <Application>Microsoft Office PowerPoint</Application>
  <PresentationFormat>On-screen Show (4:3)</PresentationFormat>
  <Paragraphs>137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Franklin Gothic Book</vt:lpstr>
      <vt:lpstr>Default Design</vt:lpstr>
      <vt:lpstr>High-resolution Ice and Ocean Modeling and Assimilation System (HIOMAS)</vt:lpstr>
      <vt:lpstr>Slide2: Objectives of the ADAC HIOMAS Project</vt:lpstr>
      <vt:lpstr>Slide3: Key Model Features of HIOMAS</vt:lpstr>
      <vt:lpstr>Slide4: HIOMAS Sea Ice-Ocean Hindcast/Forecast System</vt:lpstr>
      <vt:lpstr>Slide5: Typical HIOMAS Hindcast/Forecast Output</vt:lpstr>
      <vt:lpstr>PowerPoint Presentation</vt:lpstr>
      <vt:lpstr>PowerPoint Presentation</vt:lpstr>
      <vt:lpstr>PowerPoint Presentation</vt:lpstr>
      <vt:lpstr>Slide9: Sea ice thickness comparison between HIOMAS and CryoSat2 on or around 4/30/2018</vt:lpstr>
      <vt:lpstr>Slide10: Sea ice thickness comparison between HIOMAS and CryoSat2 on or around 10/22/2018</vt:lpstr>
      <vt:lpstr>PowerPoint Presentation</vt:lpstr>
      <vt:lpstr>PowerPoint Presentation</vt:lpstr>
      <vt:lpstr>Slide13: Rough HIOMAS vs. SAR comparison of ice deformation on or around May 15</vt:lpstr>
      <vt:lpstr>Slide14: Major leads and cracks showing up in HIOMAS ice thickness field</vt:lpstr>
      <vt:lpstr>PowerPoint Presentation</vt:lpstr>
      <vt:lpstr>PowerPoint Presentation</vt:lpstr>
      <vt:lpstr>Slide17: Summary</vt:lpstr>
      <vt:lpstr>Thank you!  zhang@apl.Washington.edu 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Role of Model Resolution in Simulating Sea-Ice Discontinuities</dc:title>
  <dc:creator>Jinlun Zhang</dc:creator>
  <cp:lastModifiedBy>Jinlun Zhang</cp:lastModifiedBy>
  <cp:revision>1266</cp:revision>
  <cp:lastPrinted>2017-07-10T22:36:50Z</cp:lastPrinted>
  <dcterms:created xsi:type="dcterms:W3CDTF">2003-02-07T20:32:50Z</dcterms:created>
  <dcterms:modified xsi:type="dcterms:W3CDTF">2021-02-17T19:31:22Z</dcterms:modified>
</cp:coreProperties>
</file>